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35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31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324" r:id="rId19"/>
    <p:sldId id="325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321" r:id="rId29"/>
    <p:sldId id="322" r:id="rId30"/>
    <p:sldId id="323" r:id="rId31"/>
    <p:sldId id="317" r:id="rId32"/>
    <p:sldId id="318" r:id="rId33"/>
    <p:sldId id="319" r:id="rId34"/>
    <p:sldId id="320" r:id="rId35"/>
    <p:sldId id="285" r:id="rId36"/>
    <p:sldId id="286" r:id="rId37"/>
    <p:sldId id="284" r:id="rId38"/>
    <p:sldId id="287" r:id="rId39"/>
    <p:sldId id="288" r:id="rId40"/>
    <p:sldId id="289" r:id="rId41"/>
    <p:sldId id="290" r:id="rId42"/>
    <p:sldId id="291" r:id="rId43"/>
    <p:sldId id="338" r:id="rId44"/>
    <p:sldId id="339" r:id="rId45"/>
    <p:sldId id="340" r:id="rId46"/>
    <p:sldId id="341" r:id="rId47"/>
    <p:sldId id="294" r:id="rId48"/>
    <p:sldId id="293" r:id="rId49"/>
    <p:sldId id="326" r:id="rId50"/>
    <p:sldId id="327" r:id="rId51"/>
    <p:sldId id="328" r:id="rId52"/>
    <p:sldId id="329" r:id="rId53"/>
    <p:sldId id="295" r:id="rId54"/>
    <p:sldId id="296" r:id="rId55"/>
    <p:sldId id="333" r:id="rId56"/>
    <p:sldId id="297" r:id="rId57"/>
    <p:sldId id="309" r:id="rId58"/>
    <p:sldId id="330" r:id="rId59"/>
    <p:sldId id="310" r:id="rId60"/>
    <p:sldId id="311" r:id="rId61"/>
    <p:sldId id="331" r:id="rId62"/>
    <p:sldId id="332" r:id="rId63"/>
    <p:sldId id="312" r:id="rId64"/>
    <p:sldId id="313" r:id="rId65"/>
    <p:sldId id="300" r:id="rId66"/>
    <p:sldId id="303" r:id="rId67"/>
    <p:sldId id="298" r:id="rId68"/>
    <p:sldId id="301" r:id="rId69"/>
    <p:sldId id="34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87356" autoAdjust="0"/>
  </p:normalViewPr>
  <p:slideViewPr>
    <p:cSldViewPr snapToGrid="0">
      <p:cViewPr>
        <p:scale>
          <a:sx n="114" d="100"/>
          <a:sy n="114" d="100"/>
        </p:scale>
        <p:origin x="363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3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1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78AF9-2C08-44E4-BB05-EA851B9E657A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D0836-553A-40EC-BEDC-E1505790830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19CF2-9E98-475E-851D-C0A34B49934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1378C-7AFA-4F14-AA85-0E4CD401AFC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E8717-E71A-4584-BC22-B4C77F9B3E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76BA1-1E5F-4C07-A463-CE11DD5FC963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CC1E25-0F92-4F58-9607-637079A3B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FD35AC-4EBF-46C5-B6A8-5F1ADD91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25759DF-B91C-4177-9ED0-4F9159F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6183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Domain-Driven Design: The Good Parts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67000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72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coded based on agencies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67452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7779715" cy="2852737"/>
          </a:xfrm>
        </p:spPr>
        <p:txBody>
          <a:bodyPr/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Bounded contexts are a 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74" y="1237647"/>
            <a:ext cx="3762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7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Modeling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7665" y="3113590"/>
            <a:ext cx="1724628" cy="11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1476" y="2622097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48577" y="4735975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67690" y="1953542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9383" y="1812756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6234" y="5187388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4674" y="3509059"/>
            <a:ext cx="7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72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Ubiquitous Language should be ubiquitous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9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Priorities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Offense/Arrest!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4375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Trial!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320344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Juvenile!</a:t>
            </a:r>
          </a:p>
        </p:txBody>
      </p:sp>
    </p:spTree>
    <p:extLst>
      <p:ext uri="{BB962C8B-B14F-4D97-AF65-F5344CB8AC3E}">
        <p14:creationId xmlns:p14="http://schemas.microsoft.com/office/powerpoint/2010/main" val="1515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Core Domain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Models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261" y="2210765"/>
            <a:ext cx="1435261" cy="960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7" name="Rectangle 6"/>
          <p:cNvSpPr/>
          <p:nvPr/>
        </p:nvSpPr>
        <p:spPr>
          <a:xfrm>
            <a:off x="3937321" y="4689676"/>
            <a:ext cx="1435261" cy="9606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38526" y="4689676"/>
            <a:ext cx="1435261" cy="96069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JPD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0604" y="2210765"/>
            <a:ext cx="1435261" cy="9606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Prosecution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641" y="3220750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Form CR-23J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224" y="3962411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adjudicate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4507" y="3266793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charge for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429" y="4043345"/>
            <a:ext cx="2627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Something to move past</a:t>
            </a:r>
          </a:p>
        </p:txBody>
      </p:sp>
    </p:spTree>
    <p:extLst>
      <p:ext uri="{BB962C8B-B14F-4D97-AF65-F5344CB8AC3E}">
        <p14:creationId xmlns:p14="http://schemas.microsoft.com/office/powerpoint/2010/main" val="138101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Ubiquitous language needs consensus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Business Logic Layer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Access 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2376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DDD-style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72065" y="1935892"/>
            <a:ext cx="10132540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972065" y="3208638"/>
            <a:ext cx="10132540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972065" y="4481384"/>
            <a:ext cx="10132540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2065" y="5754130"/>
            <a:ext cx="10132540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53837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dirty="0"/>
              <a:t>The Majestic Monolith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Happy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042" y="1825625"/>
            <a:ext cx="80799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4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/>
              <a:t>Structural Patterns least important part of DDD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Also: Layers are for cakes</a:t>
            </a:r>
          </a:p>
        </p:txBody>
      </p:sp>
    </p:spTree>
    <p:extLst>
      <p:ext uri="{BB962C8B-B14F-4D97-AF65-F5344CB8AC3E}">
        <p14:creationId xmlns:p14="http://schemas.microsoft.com/office/powerpoint/2010/main" val="179847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 controllers</a:t>
            </a:r>
          </a:p>
          <a:p>
            <a:r>
              <a:rPr lang="en-US" dirty="0"/>
              <a:t>652 actions</a:t>
            </a:r>
          </a:p>
          <a:p>
            <a:r>
              <a:rPr lang="en-US" dirty="0"/>
              <a:t>121 roles</a:t>
            </a:r>
          </a:p>
          <a:p>
            <a:r>
              <a:rPr lang="en-US" dirty="0"/>
              <a:t>218 entities</a:t>
            </a:r>
          </a:p>
          <a:p>
            <a:r>
              <a:rPr lang="en-US" dirty="0"/>
              <a:t>184 value objects</a:t>
            </a:r>
          </a:p>
          <a:p>
            <a:r>
              <a:rPr lang="en-US" dirty="0"/>
              <a:t>352 enumerations</a:t>
            </a:r>
          </a:p>
          <a:p>
            <a:r>
              <a:rPr lang="en-US" dirty="0"/>
              <a:t>~50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247610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8395" y="127322"/>
            <a:ext cx="6250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Majestic Monolith Myth</a:t>
            </a:r>
          </a:p>
        </p:txBody>
      </p:sp>
    </p:spTree>
    <p:extLst>
      <p:ext uri="{BB962C8B-B14F-4D97-AF65-F5344CB8AC3E}">
        <p14:creationId xmlns:p14="http://schemas.microsoft.com/office/powerpoint/2010/main" val="244390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17359" y="127322"/>
            <a:ext cx="4988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154903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The Do-over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expensive/costly/risky to build single system</a:t>
            </a:r>
          </a:p>
          <a:p>
            <a:endParaRPr lang="en-US" dirty="0"/>
          </a:p>
          <a:p>
            <a:r>
              <a:rPr lang="en-US" dirty="0"/>
              <a:t>Focus one agency at a time</a:t>
            </a:r>
          </a:p>
          <a:p>
            <a:endParaRPr lang="en-US" dirty="0"/>
          </a:p>
          <a:p>
            <a:r>
              <a:rPr lang="en-US" dirty="0"/>
              <a:t>Start with prosecution</a:t>
            </a:r>
          </a:p>
        </p:txBody>
      </p:sp>
    </p:spTree>
    <p:extLst>
      <p:ext uri="{BB962C8B-B14F-4D97-AF65-F5344CB8AC3E}">
        <p14:creationId xmlns:p14="http://schemas.microsoft.com/office/powerpoint/2010/main" val="398776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41316" y="601884"/>
            <a:ext cx="3958542" cy="4236334"/>
          </a:xfrm>
          <a:prstGeom prst="rect">
            <a:avLst/>
          </a:prstGeom>
          <a:solidFill>
            <a:schemeClr val="accent2">
              <a:alpha val="20000"/>
            </a:schemeClr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9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</p:spTree>
    <p:extLst>
      <p:ext uri="{BB962C8B-B14F-4D97-AF65-F5344CB8AC3E}">
        <p14:creationId xmlns:p14="http://schemas.microsoft.com/office/powerpoint/2010/main" val="348919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64068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counties and agencies pooling together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agile project for Texas government agency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DDD project for Texas government agency</a:t>
            </a:r>
          </a:p>
        </p:txBody>
      </p:sp>
      <p:pic>
        <p:nvPicPr>
          <p:cNvPr id="1026" name="Picture 2" descr="Texas Juvenile Justice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44" y="5493604"/>
            <a:ext cx="5753100" cy="119062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581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</p:spTree>
    <p:extLst>
      <p:ext uri="{BB962C8B-B14F-4D97-AF65-F5344CB8AC3E}">
        <p14:creationId xmlns:p14="http://schemas.microsoft.com/office/powerpoint/2010/main" val="1165273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7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around bounded contexts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9286" y="4131378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38222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25966" y="3211974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0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that piece of    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img.buzzfeed.com/buzzfeed-static/static/2015-03/12/10/enhanced/webdr04/enhanced-buzz-3183-1426171511-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55" y="3339025"/>
            <a:ext cx="1842545" cy="12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10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case-centric system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006" y="1825625"/>
            <a:ext cx="8563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3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1:</a:t>
            </a:r>
            <a:br>
              <a:rPr lang="en-US" dirty="0"/>
            </a:br>
            <a:r>
              <a:rPr lang="en-US" dirty="0"/>
              <a:t>Cohesiveness brings clarity and deeper insight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2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Roles and Security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493" y="1996001"/>
            <a:ext cx="8869013" cy="4010585"/>
          </a:xfrm>
        </p:spPr>
      </p:pic>
    </p:spTree>
    <p:extLst>
      <p:ext uri="{BB962C8B-B14F-4D97-AF65-F5344CB8AC3E}">
        <p14:creationId xmlns:p14="http://schemas.microsoft.com/office/powerpoint/2010/main" val="3726446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Granular, task-based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9162" y="1825625"/>
            <a:ext cx="6813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System(s)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2110154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0" y="1840523"/>
            <a:ext cx="1600200" cy="95836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8255" y="5392616"/>
            <a:ext cx="1600200" cy="9583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7" name="Rectangle 6"/>
          <p:cNvSpPr/>
          <p:nvPr/>
        </p:nvSpPr>
        <p:spPr>
          <a:xfrm>
            <a:off x="6676293" y="4091354"/>
            <a:ext cx="1600200" cy="9583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1739" y="3272204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366738" y="5199184"/>
            <a:ext cx="1600200" cy="9583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</p:spTree>
    <p:extLst>
      <p:ext uri="{BB962C8B-B14F-4D97-AF65-F5344CB8AC3E}">
        <p14:creationId xmlns:p14="http://schemas.microsoft.com/office/powerpoint/2010/main" val="26993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Associating permissions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25" y="1825625"/>
            <a:ext cx="57627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</a:t>
            </a:r>
            <a:br>
              <a:rPr lang="en-US" dirty="0"/>
            </a:br>
            <a:r>
              <a:rPr lang="en-US" dirty="0"/>
              <a:t>Flexible in places, rigid in others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34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File Management Problem</a:t>
            </a:r>
          </a:p>
        </p:txBody>
      </p:sp>
      <p:pic>
        <p:nvPicPr>
          <p:cNvPr id="7170" name="Picture 2" descr="https://upload.wikimedia.org/wikipedia/commons/e/e0/A_view_of_the_server_room_at_The_National_Archiv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9994"/>
            <a:ext cx="5181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doityourself.com/forum/attachments/walls-ceilings/50537d1431636479-what-kind-ceiling-tile-possible-repair-ceiling_tile_hol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7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0795-30D0-42D5-AF7D-E98412B3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BA00B-FDF6-450C-8E71-3CF800B9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18" y="1817156"/>
            <a:ext cx="4263558" cy="39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1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0795-30D0-42D5-AF7D-E98412B3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D2FA4-8854-47C1-80A0-0E935286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2103379"/>
            <a:ext cx="9197788" cy="32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89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0795-30D0-42D5-AF7D-E98412B3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8E487-D443-4D61-85F9-141477BD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94" y="1875497"/>
            <a:ext cx="8736106" cy="45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5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0795-30D0-42D5-AF7D-E98412B3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Flexible Workflows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0253E-A993-4F85-A575-6EA65A24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53" y="1776717"/>
            <a:ext cx="9094694" cy="44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7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work via queues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571" y="1601101"/>
            <a:ext cx="8355616" cy="49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5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3:</a:t>
            </a:r>
            <a:br>
              <a:rPr lang="en-US" dirty="0"/>
            </a:br>
            <a:r>
              <a:rPr lang="en-US" dirty="0"/>
              <a:t>Sometimes the model is a step up from the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0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First step to sanity: Collapse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701" y="25083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Dallas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41223" y="1690688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Fort Worth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1" y="5137273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Antonio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9332" y="5528529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2078" y="1857742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Everyone Else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1615" y="4328380"/>
            <a:ext cx="1600200" cy="958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7668" y="3636719"/>
            <a:ext cx="1600200" cy="9583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JCMS</a:t>
            </a:r>
          </a:p>
        </p:txBody>
      </p:sp>
      <p:cxnSp>
        <p:nvCxnSpPr>
          <p:cNvPr id="11" name="Straight Arrow Connector 10"/>
          <p:cNvCxnSpPr>
            <a:stCxn id="3" idx="3"/>
            <a:endCxn id="9" idx="1"/>
          </p:cNvCxnSpPr>
          <p:nvPr/>
        </p:nvCxnSpPr>
        <p:spPr>
          <a:xfrm>
            <a:off x="2247901" y="2987554"/>
            <a:ext cx="2549767" cy="1128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</p:cNvCxnSpPr>
          <p:nvPr/>
        </p:nvCxnSpPr>
        <p:spPr>
          <a:xfrm flipV="1">
            <a:off x="3048001" y="4413738"/>
            <a:ext cx="1749667" cy="12027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0"/>
            <a:endCxn id="9" idx="2"/>
          </p:cNvCxnSpPr>
          <p:nvPr/>
        </p:nvCxnSpPr>
        <p:spPr>
          <a:xfrm flipH="1" flipV="1">
            <a:off x="5597768" y="4595080"/>
            <a:ext cx="691664" cy="9334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9" idx="0"/>
          </p:cNvCxnSpPr>
          <p:nvPr/>
        </p:nvCxnSpPr>
        <p:spPr>
          <a:xfrm>
            <a:off x="4522178" y="2816103"/>
            <a:ext cx="1075590" cy="8206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</p:cNvCxnSpPr>
          <p:nvPr/>
        </p:nvCxnSpPr>
        <p:spPr>
          <a:xfrm flipH="1">
            <a:off x="6397868" y="2649049"/>
            <a:ext cx="1843455" cy="12019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</p:cNvCxnSpPr>
          <p:nvPr/>
        </p:nvCxnSpPr>
        <p:spPr>
          <a:xfrm flipH="1" flipV="1">
            <a:off x="6397868" y="4328380"/>
            <a:ext cx="2423747" cy="479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Characteristics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301948" y="1772041"/>
            <a:ext cx="5181600" cy="4351338"/>
          </a:xfrm>
        </p:spPr>
        <p:txBody>
          <a:bodyPr/>
          <a:lstStyle/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11179" y="5329920"/>
            <a:ext cx="191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</p:spTree>
    <p:extLst>
      <p:ext uri="{BB962C8B-B14F-4D97-AF65-F5344CB8AC3E}">
        <p14:creationId xmlns:p14="http://schemas.microsoft.com/office/powerpoint/2010/main" val="165149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23673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9096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4519" y="2923082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4122296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7287719" y="3635115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 with </a:t>
            </a:r>
            <a:r>
              <a:rPr lang="en-US" dirty="0" err="1"/>
              <a:t>MediatR</a:t>
            </a:r>
            <a:endParaRPr lang="en-US" dirty="0"/>
          </a:p>
        </p:txBody>
      </p:sp>
      <p:pic>
        <p:nvPicPr>
          <p:cNvPr id="2050" name="Picture 2" descr="gradient_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1616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21791" y="1983783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921792" y="4398936"/>
            <a:ext cx="1549830" cy="1032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cxnSp>
        <p:nvCxnSpPr>
          <p:cNvPr id="9" name="Elbow Connector 8"/>
          <p:cNvCxnSpPr>
            <a:stCxn id="6" idx="3"/>
          </p:cNvCxnSpPr>
          <p:nvPr/>
        </p:nvCxnSpPr>
        <p:spPr>
          <a:xfrm>
            <a:off x="3471621" y="2499976"/>
            <a:ext cx="1894858" cy="112579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3"/>
          </p:cNvCxnSpPr>
          <p:nvPr/>
        </p:nvCxnSpPr>
        <p:spPr>
          <a:xfrm flipV="1">
            <a:off x="3471622" y="3625769"/>
            <a:ext cx="1894857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50139" y="1983783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Command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50139" y="4398936"/>
            <a:ext cx="1549830" cy="10323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Handler</a:t>
            </a:r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 flipV="1">
            <a:off x="6916309" y="2499976"/>
            <a:ext cx="1333830" cy="112579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6" idx="1"/>
          </p:cNvCxnSpPr>
          <p:nvPr/>
        </p:nvCxnSpPr>
        <p:spPr>
          <a:xfrm>
            <a:off x="6916309" y="3625769"/>
            <a:ext cx="1333830" cy="1289360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Ditching patterns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742" y="1539432"/>
            <a:ext cx="6836820" cy="50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64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8"/>
            <a:ext cx="10515600" cy="1325563"/>
          </a:xfrm>
        </p:spPr>
        <p:txBody>
          <a:bodyPr/>
          <a:lstStyle/>
          <a:p>
            <a:r>
              <a:rPr lang="en-US" dirty="0"/>
              <a:t>Ditching abstractions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775" y="1204565"/>
            <a:ext cx="6690167" cy="55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ADE849-79DC-469C-A0C0-753CAAD0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by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5A29E-F22C-4428-9D11-0EEA273D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782" y="1690688"/>
            <a:ext cx="3212702" cy="4598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18B81-11A5-4663-A9F5-CF18C328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05" y="1940858"/>
            <a:ext cx="3568994" cy="37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</a:t>
            </a:r>
            <a:br>
              <a:rPr lang="en-US" dirty="0"/>
            </a:br>
            <a:r>
              <a:rPr lang="en-US" dirty="0"/>
              <a:t>Don’t blindly follow pattern advice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CQRS is lovely</a:t>
            </a:r>
          </a:p>
        </p:txBody>
      </p:sp>
    </p:spTree>
    <p:extLst>
      <p:ext uri="{BB962C8B-B14F-4D97-AF65-F5344CB8AC3E}">
        <p14:creationId xmlns:p14="http://schemas.microsoft.com/office/powerpoint/2010/main" val="3810802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3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2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knowledge sharing</a:t>
            </a:r>
          </a:p>
          <a:p>
            <a:endParaRPr lang="en-US" dirty="0"/>
          </a:p>
          <a:p>
            <a:r>
              <a:rPr lang="en-US" dirty="0"/>
              <a:t>Comprehensive system covering all aspects of juvenile process</a:t>
            </a:r>
          </a:p>
          <a:p>
            <a:endParaRPr lang="en-US" dirty="0"/>
          </a:p>
          <a:p>
            <a:r>
              <a:rPr lang="en-US" dirty="0"/>
              <a:t>Complete picture of juvenile</a:t>
            </a:r>
          </a:p>
        </p:txBody>
      </p:sp>
    </p:spTree>
    <p:extLst>
      <p:ext uri="{BB962C8B-B14F-4D97-AF65-F5344CB8AC3E}">
        <p14:creationId xmlns:p14="http://schemas.microsoft.com/office/powerpoint/2010/main" val="3417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40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671202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6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88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others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981691" y="2280213"/>
            <a:ext cx="3808071" cy="310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Prosecution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0" y="288209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0" y="4386020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8755" y="3264059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Dockets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85726" y="4461256"/>
            <a:ext cx="1076446" cy="659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 Jury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7306" y="2789497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9863" y="5160282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62977" y="2083443"/>
            <a:ext cx="2290823" cy="1679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Defense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2977" y="5196248"/>
            <a:ext cx="1319514" cy="9491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Indigent Defense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76577" y="2083443"/>
            <a:ext cx="4664598" cy="36711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99053" y="2813612"/>
            <a:ext cx="320233" cy="157240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LEA Portal</a:t>
            </a:r>
          </a:p>
        </p:txBody>
      </p:sp>
      <p:cxnSp>
        <p:nvCxnSpPr>
          <p:cNvPr id="15" name="Straight Arrow Connector 14"/>
          <p:cNvCxnSpPr>
            <a:stCxn id="9" idx="3"/>
            <a:endCxn id="14" idx="1"/>
          </p:cNvCxnSpPr>
          <p:nvPr/>
        </p:nvCxnSpPr>
        <p:spPr>
          <a:xfrm>
            <a:off x="2916820" y="3264059"/>
            <a:ext cx="1082233" cy="3357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871995" y="4970933"/>
            <a:ext cx="1701478" cy="14229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7974" y="5031032"/>
            <a:ext cx="1541363" cy="127514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572263" y="2523281"/>
            <a:ext cx="1226917" cy="879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70494" y="2755648"/>
            <a:ext cx="320233" cy="17056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Defense API</a:t>
            </a:r>
          </a:p>
        </p:txBody>
      </p:sp>
      <p:cxnSp>
        <p:nvCxnSpPr>
          <p:cNvPr id="24" name="Straight Arrow Connector 23"/>
          <p:cNvCxnSpPr>
            <a:stCxn id="19" idx="1"/>
            <a:endCxn id="21" idx="3"/>
          </p:cNvCxnSpPr>
          <p:nvPr/>
        </p:nvCxnSpPr>
        <p:spPr>
          <a:xfrm flipH="1">
            <a:off x="7790727" y="2963119"/>
            <a:ext cx="1781536" cy="645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49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5:</a:t>
            </a:r>
            <a:br>
              <a:rPr lang="en-US" dirty="0"/>
            </a:br>
            <a:r>
              <a:rPr lang="en-US" dirty="0" err="1"/>
              <a:t>Microservices</a:t>
            </a:r>
            <a:r>
              <a:rPr lang="en-US" dirty="0"/>
              <a:t> and anti-corruption layers are your friend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5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tally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 controllers</a:t>
            </a:r>
          </a:p>
          <a:p>
            <a:r>
              <a:rPr lang="en-US" dirty="0"/>
              <a:t>600 actions</a:t>
            </a:r>
          </a:p>
          <a:p>
            <a:r>
              <a:rPr lang="en-US" dirty="0"/>
              <a:t>239 permissions</a:t>
            </a:r>
          </a:p>
          <a:p>
            <a:r>
              <a:rPr lang="en-US" dirty="0"/>
              <a:t>139 entities</a:t>
            </a:r>
          </a:p>
          <a:p>
            <a:r>
              <a:rPr lang="en-US" dirty="0"/>
              <a:t>0 value objects (they’re not a thing in SQL)</a:t>
            </a:r>
          </a:p>
          <a:p>
            <a:r>
              <a:rPr lang="en-US" dirty="0"/>
              <a:t>80 enumerations</a:t>
            </a:r>
          </a:p>
          <a:p>
            <a:r>
              <a:rPr lang="en-US" dirty="0"/>
              <a:t>~30 counties deployed</a:t>
            </a:r>
          </a:p>
        </p:txBody>
      </p:sp>
    </p:spTree>
    <p:extLst>
      <p:ext uri="{BB962C8B-B14F-4D97-AF65-F5344CB8AC3E}">
        <p14:creationId xmlns:p14="http://schemas.microsoft.com/office/powerpoint/2010/main" val="3778456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587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922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6183" y="70969"/>
            <a:ext cx="10839634" cy="2387600"/>
          </a:xfrm>
        </p:spPr>
        <p:txBody>
          <a:bodyPr anchor="ctr">
            <a:noAutofit/>
          </a:bodyPr>
          <a:lstStyle/>
          <a:p>
            <a:r>
              <a:rPr lang="en-US" sz="6600"/>
              <a:t>Domain-Driven Design: </a:t>
            </a:r>
            <a:r>
              <a:rPr lang="en-US" sz="6600" dirty="0"/>
              <a:t>The Good Parts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67000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69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18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and Personas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Pete Probation Officer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Larry Law Enforcement Officer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Dennis Detention Supervisor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62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Ivan Institutions Officer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0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Percy Program Staff</a:t>
            </a:r>
          </a:p>
        </p:txBody>
      </p:sp>
      <p:sp>
        <p:nvSpPr>
          <p:cNvPr id="9" name="Rectangle 8"/>
          <p:cNvSpPr/>
          <p:nvPr/>
        </p:nvSpPr>
        <p:spPr>
          <a:xfrm>
            <a:off x="24490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Nancy Nurse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490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Judy Judge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374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Rose Records Management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8296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Julie JPD Admin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8296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Lucy LEA Approver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8296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Ichibod</a:t>
            </a:r>
            <a:r>
              <a:rPr lang="en-US" sz="1400" dirty="0"/>
              <a:t> Intake Supervisor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Matt Mental Health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0921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Carl CRS Manager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0921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Ted Truancy Officer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0921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Curly Court Admin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9763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Andy Aftercare Officer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0020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Agnes Agency Admin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0020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Fred Fee Clerk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20020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Luann LEA Admin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08445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Andreas Auditor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3979" y="1956122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Samantha Substance Abuse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53979" y="3043358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Patty Probation Officer with Disposition </a:t>
            </a:r>
            <a:r>
              <a:rPr lang="en-US" sz="1100" dirty="0" err="1"/>
              <a:t>Priveleges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8953979" y="4130594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Pam Prosecution Admin Clerk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942404" y="5217830"/>
            <a:ext cx="1303116" cy="82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Penny Chief Prosecutor</a:t>
            </a:r>
          </a:p>
        </p:txBody>
      </p:sp>
    </p:spTree>
    <p:extLst>
      <p:ext uri="{BB962C8B-B14F-4D97-AF65-F5344CB8AC3E}">
        <p14:creationId xmlns:p14="http://schemas.microsoft.com/office/powerpoint/2010/main" val="89376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already showing:</a:t>
            </a:r>
            <a:br>
              <a:rPr lang="en-US" dirty="0"/>
            </a:br>
            <a:r>
              <a:rPr lang="en-US" dirty="0"/>
              <a:t>72 personas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6FF91A-0C33-410F-BC5A-3E8EFFB92600}"/>
              </a:ext>
            </a:extLst>
          </p:cNvPr>
          <p:cNvGrpSpPr/>
          <p:nvPr/>
        </p:nvGrpSpPr>
        <p:grpSpPr>
          <a:xfrm>
            <a:off x="615956" y="1956122"/>
            <a:ext cx="5489010" cy="2051102"/>
            <a:chOff x="826625" y="1956122"/>
            <a:chExt cx="9430470" cy="4083510"/>
          </a:xfrm>
        </p:grpSpPr>
        <p:sp>
          <p:nvSpPr>
            <p:cNvPr id="4" name="Rectangle 3"/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7BF28D-2EA9-41CB-8F45-376EB0E57807}"/>
              </a:ext>
            </a:extLst>
          </p:cNvPr>
          <p:cNvGrpSpPr/>
          <p:nvPr/>
        </p:nvGrpSpPr>
        <p:grpSpPr>
          <a:xfrm>
            <a:off x="6297534" y="1956122"/>
            <a:ext cx="5489010" cy="2051102"/>
            <a:chOff x="826625" y="1956122"/>
            <a:chExt cx="9430470" cy="40835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8F798-2C4A-463D-B813-9AAE6EAC53F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20CC1E-3F63-406B-82F9-A357102002BE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9B1080A-0D8C-4853-A3E2-D46D5DE90138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8A6C3-FC76-471F-9759-453820D6986F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FC876A-39E0-4291-9BC7-9CABC97B1789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193E40-A004-4F8A-8084-0F0EF05672FA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6B8955-A5C2-4745-8830-27282B5D9245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6C17-D1F3-478D-A6F3-6FDFA3865713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078D2AE-7AC9-48B6-9CA0-BF339F9E28BE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E1F237-89BA-4AEC-8D1C-EDCF5A4DD1DD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E6FCD-693E-41C7-8E42-3FB032A5A2F9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AD1979-924A-4AB9-95D7-90E0EC934BB3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B3E5EE-4292-4597-89EF-17877410E2D8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5C7FF8-CE03-427F-BD46-C0B5863FCCA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3B5E62-5E6C-491C-B3A5-98A18BC0DCAA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63CD0C-711F-4D77-9004-4080F6AB1254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B1B4AD-9915-4EB8-A15B-0F143FB2887D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237A30-A199-4B7C-9F5A-4060A6A8F29E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CD6476-6B08-4644-9FCD-D0083E079FF4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98E8EF-2396-420E-9CA3-CA162B1DA78F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8F5456-94CF-4CC7-9F40-4B7EB790C6B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E9614E-35C8-44D4-A006-85C16412CFCA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E758C1-C5D3-41EC-A61E-ADC8CDEC8B6F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D841F06-3988-4F50-A565-660847EAA191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68E57-419F-4A8B-9A52-98C0F929FE67}"/>
              </a:ext>
            </a:extLst>
          </p:cNvPr>
          <p:cNvGrpSpPr/>
          <p:nvPr/>
        </p:nvGrpSpPr>
        <p:grpSpPr>
          <a:xfrm>
            <a:off x="609218" y="4140548"/>
            <a:ext cx="5489010" cy="2051102"/>
            <a:chOff x="826625" y="1956122"/>
            <a:chExt cx="9430470" cy="40835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679F127-182D-4E98-A5D9-DD561818B102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8CFD9D2-9769-4E6C-8F76-2A0815BDE65C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592F71-E927-4EBA-910A-993A6A877BF7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39588C6-C2C1-4159-ADAF-89123CA596EC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CD36990-136C-4736-B074-877A09C67134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41F7A90-64AC-4960-A519-A2934D811A80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27750C2-8C29-48E5-ACD4-15E34ED3DE6A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228552-4806-43D2-B7FB-23DE5E0B54E0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A4B22F-91C1-431D-AB55-81457732247F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D223F42-9EF4-4C00-AAE8-43D4BF07D2F7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94FA3B-AE33-41F0-8E76-3F20F2A2065B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69AE1C-0AD0-46BF-9E4D-15543D460D78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D42735-19DC-4EFA-A7CC-4BDD241B3EE2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BDDEF1-9CE3-40FF-8B1F-E304C832654A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6F4989-BFA5-4CD8-908B-D77AB9DCD17F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DBEA023-A878-4124-A144-058CD802A676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9287D47-F5A7-4674-A902-36C6157602C9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9E1006D-50EB-4939-8A50-41D1EC8149BA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BC87F-25B3-4CD8-B14E-5CD3EF46138D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F068EF-8982-426F-BF83-FD65EDEE2EAB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688154-BF63-4C25-8700-7BAA71D12EB1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6D7DF00-D603-41C1-A42C-9044F3351B7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BE82A00-3830-4CD6-800E-7565C8CECBF5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45A801-3F47-45CA-BD6F-1F045110AAF5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75EF173-DC69-4E26-9BCF-B5774AF25CD5}"/>
              </a:ext>
            </a:extLst>
          </p:cNvPr>
          <p:cNvGrpSpPr/>
          <p:nvPr/>
        </p:nvGrpSpPr>
        <p:grpSpPr>
          <a:xfrm>
            <a:off x="6290796" y="4140548"/>
            <a:ext cx="5489010" cy="2051102"/>
            <a:chOff x="826625" y="1956122"/>
            <a:chExt cx="9430470" cy="408351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FB1E55-C2CE-4EAE-8F8A-67EBEF573156}"/>
                </a:ext>
              </a:extLst>
            </p:cNvPr>
            <p:cNvSpPr/>
            <p:nvPr/>
          </p:nvSpPr>
          <p:spPr>
            <a:xfrm>
              <a:off x="83820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Pete Probation Officer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8DA20F1-B557-4E22-A15F-CDBF9E340269}"/>
                </a:ext>
              </a:extLst>
            </p:cNvPr>
            <p:cNvSpPr/>
            <p:nvPr/>
          </p:nvSpPr>
          <p:spPr>
            <a:xfrm>
              <a:off x="83820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Larry Law Enforcement Officer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8E16450-260C-4138-9744-DFA67D4D4D92}"/>
                </a:ext>
              </a:extLst>
            </p:cNvPr>
            <p:cNvSpPr/>
            <p:nvPr/>
          </p:nvSpPr>
          <p:spPr>
            <a:xfrm>
              <a:off x="83820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Dennis Detention Supervisor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07EDD7-8E5F-4896-9C66-273C87C60D79}"/>
                </a:ext>
              </a:extLst>
            </p:cNvPr>
            <p:cNvSpPr/>
            <p:nvPr/>
          </p:nvSpPr>
          <p:spPr>
            <a:xfrm>
              <a:off x="82662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Ivan Institutions Officer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300F332-B572-493E-8E18-EDB56BE8D80E}"/>
                </a:ext>
              </a:extLst>
            </p:cNvPr>
            <p:cNvSpPr/>
            <p:nvPr/>
          </p:nvSpPr>
          <p:spPr>
            <a:xfrm>
              <a:off x="24490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Percy Program Staff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D5B968B-EB30-40C6-830D-8F7452D87914}"/>
                </a:ext>
              </a:extLst>
            </p:cNvPr>
            <p:cNvSpPr/>
            <p:nvPr/>
          </p:nvSpPr>
          <p:spPr>
            <a:xfrm>
              <a:off x="24490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Nancy Nurse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0FDDCD7-3B43-4009-8A36-C706BD311A5D}"/>
                </a:ext>
              </a:extLst>
            </p:cNvPr>
            <p:cNvSpPr/>
            <p:nvPr/>
          </p:nvSpPr>
          <p:spPr>
            <a:xfrm>
              <a:off x="24490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Judy Judge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98A3DF8-BFAF-48C1-A91C-4D4A8FEF2C15}"/>
                </a:ext>
              </a:extLst>
            </p:cNvPr>
            <p:cNvSpPr/>
            <p:nvPr/>
          </p:nvSpPr>
          <p:spPr>
            <a:xfrm>
              <a:off x="24374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Rose Records Management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0E09350-00AD-49D0-B04D-0B3C014A19D0}"/>
                </a:ext>
              </a:extLst>
            </p:cNvPr>
            <p:cNvSpPr/>
            <p:nvPr/>
          </p:nvSpPr>
          <p:spPr>
            <a:xfrm>
              <a:off x="408296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Julie JPD Admin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2BA1E6-7E83-4304-B924-30EE7A67E78C}"/>
                </a:ext>
              </a:extLst>
            </p:cNvPr>
            <p:cNvSpPr/>
            <p:nvPr/>
          </p:nvSpPr>
          <p:spPr>
            <a:xfrm>
              <a:off x="408296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Lucy LEA Approver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43EF728-6677-4C2B-8B17-F6FC545733B5}"/>
                </a:ext>
              </a:extLst>
            </p:cNvPr>
            <p:cNvSpPr/>
            <p:nvPr/>
          </p:nvSpPr>
          <p:spPr>
            <a:xfrm>
              <a:off x="408296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err="1"/>
                <a:t>Ichibod</a:t>
              </a:r>
              <a:r>
                <a:rPr lang="en-US" sz="700" dirty="0"/>
                <a:t> Intake Supervisor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5C55CF7-1A01-441A-8D78-4A7AA5BD36C5}"/>
                </a:ext>
              </a:extLst>
            </p:cNvPr>
            <p:cNvSpPr/>
            <p:nvPr/>
          </p:nvSpPr>
          <p:spPr>
            <a:xfrm>
              <a:off x="407139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Matt Mental Health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3CA23-3D6D-443C-9465-639650376293}"/>
                </a:ext>
              </a:extLst>
            </p:cNvPr>
            <p:cNvSpPr/>
            <p:nvPr/>
          </p:nvSpPr>
          <p:spPr>
            <a:xfrm>
              <a:off x="570921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Carl CRS Manager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D69864D-8918-4B03-BCBA-E6920F8C1874}"/>
                </a:ext>
              </a:extLst>
            </p:cNvPr>
            <p:cNvSpPr/>
            <p:nvPr/>
          </p:nvSpPr>
          <p:spPr>
            <a:xfrm>
              <a:off x="570921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Ted Truancy Officer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DEA0B33-3D1F-4184-9E7E-393717D8CF3D}"/>
                </a:ext>
              </a:extLst>
            </p:cNvPr>
            <p:cNvSpPr/>
            <p:nvPr/>
          </p:nvSpPr>
          <p:spPr>
            <a:xfrm>
              <a:off x="570921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Curly Court Admin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97F449-45EE-438C-BFEC-FA1C0BE12652}"/>
                </a:ext>
              </a:extLst>
            </p:cNvPr>
            <p:cNvSpPr/>
            <p:nvPr/>
          </p:nvSpPr>
          <p:spPr>
            <a:xfrm>
              <a:off x="569763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Andy Aftercare Officer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782EFE-91E5-4A1C-A083-A14BD7EB76C1}"/>
                </a:ext>
              </a:extLst>
            </p:cNvPr>
            <p:cNvSpPr/>
            <p:nvPr/>
          </p:nvSpPr>
          <p:spPr>
            <a:xfrm>
              <a:off x="7320020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Agnes Agency Admin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A8330EA-9A3D-4684-B323-89DAFA7F327F}"/>
                </a:ext>
              </a:extLst>
            </p:cNvPr>
            <p:cNvSpPr/>
            <p:nvPr/>
          </p:nvSpPr>
          <p:spPr>
            <a:xfrm>
              <a:off x="7320020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Fred Fee Clerk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9BA61D3-A9E3-4D2C-A30C-40C61753F49F}"/>
                </a:ext>
              </a:extLst>
            </p:cNvPr>
            <p:cNvSpPr/>
            <p:nvPr/>
          </p:nvSpPr>
          <p:spPr>
            <a:xfrm>
              <a:off x="7320020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Luann LEA Admin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E036EA-E0FE-477E-9EE0-6001561A930A}"/>
                </a:ext>
              </a:extLst>
            </p:cNvPr>
            <p:cNvSpPr/>
            <p:nvPr/>
          </p:nvSpPr>
          <p:spPr>
            <a:xfrm>
              <a:off x="7308445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Andreas Auditor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0A5FCB4-80AC-4481-8692-3460993AD916}"/>
                </a:ext>
              </a:extLst>
            </p:cNvPr>
            <p:cNvSpPr/>
            <p:nvPr/>
          </p:nvSpPr>
          <p:spPr>
            <a:xfrm>
              <a:off x="8953979" y="1956122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Samantha Substance Abuse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4F4F910-8EBC-4FCF-A560-5082F962DC45}"/>
                </a:ext>
              </a:extLst>
            </p:cNvPr>
            <p:cNvSpPr/>
            <p:nvPr/>
          </p:nvSpPr>
          <p:spPr>
            <a:xfrm>
              <a:off x="8953979" y="3043358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Patty Probation Officer with Disposition </a:t>
              </a:r>
              <a:r>
                <a:rPr lang="en-US" sz="500" dirty="0" err="1"/>
                <a:t>Priveleges</a:t>
              </a:r>
              <a:endParaRPr lang="en-US" sz="5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730B82A-32AF-4B67-B1CC-04436C75F3DE}"/>
                </a:ext>
              </a:extLst>
            </p:cNvPr>
            <p:cNvSpPr/>
            <p:nvPr/>
          </p:nvSpPr>
          <p:spPr>
            <a:xfrm>
              <a:off x="8953979" y="4130594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Pam Prosecution Admin Clerk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8D064AE-A9EA-4C9C-B9F0-6904740CEE7A}"/>
                </a:ext>
              </a:extLst>
            </p:cNvPr>
            <p:cNvSpPr/>
            <p:nvPr/>
          </p:nvSpPr>
          <p:spPr>
            <a:xfrm>
              <a:off x="8942404" y="5217830"/>
              <a:ext cx="1303116" cy="821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Penny Chief Prosecutor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56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10788</TotalTime>
  <Words>1006</Words>
  <Application>Microsoft Office PowerPoint</Application>
  <PresentationFormat>Widescreen</PresentationFormat>
  <Paragraphs>419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Lucida Console</vt:lpstr>
      <vt:lpstr>Office Theme</vt:lpstr>
      <vt:lpstr>Domain-Driven Design: The Good Parts</vt:lpstr>
      <vt:lpstr>Part 1: The Majestic Monolith</vt:lpstr>
      <vt:lpstr>Project Background</vt:lpstr>
      <vt:lpstr>Previous System(s)</vt:lpstr>
      <vt:lpstr>New System</vt:lpstr>
      <vt:lpstr>Project Goals</vt:lpstr>
      <vt:lpstr>PowerPoint Presentation</vt:lpstr>
      <vt:lpstr>User Story and Personas</vt:lpstr>
      <vt:lpstr>Cracks already showing: 72 personas</vt:lpstr>
      <vt:lpstr>Color coded based on agencies</vt:lpstr>
      <vt:lpstr>Lesson 1: Bounded contexts are a thing</vt:lpstr>
      <vt:lpstr>Ambiguous Modeling</vt:lpstr>
      <vt:lpstr>Lesson 2: Ubiquitous Language should be ubiquitous</vt:lpstr>
      <vt:lpstr>Competing Priorities</vt:lpstr>
      <vt:lpstr>Lesson 3: Core Domain needs consensus</vt:lpstr>
      <vt:lpstr>Competing Models</vt:lpstr>
      <vt:lpstr>Lesson 4: Ubiquitous language needs consensus</vt:lpstr>
      <vt:lpstr>Traditional n-tier</vt:lpstr>
      <vt:lpstr>DDD-style n-tier</vt:lpstr>
      <vt:lpstr>Pattern Happy</vt:lpstr>
      <vt:lpstr>Lesson 5: Structural Patterns least important part of DDD</vt:lpstr>
      <vt:lpstr>Final tally</vt:lpstr>
      <vt:lpstr>PowerPoint Presentation</vt:lpstr>
      <vt:lpstr>PowerPoint Presentation</vt:lpstr>
      <vt:lpstr>Part 2: The Do-over</vt:lpstr>
      <vt:lpstr>Project Background</vt:lpstr>
      <vt:lpstr>PowerPoint Presentation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Built around bounded contexts</vt:lpstr>
      <vt:lpstr>Oh, that piece of    ? </vt:lpstr>
      <vt:lpstr>Building case-centric system</vt:lpstr>
      <vt:lpstr>Lesson 1: Cohesiveness brings clarity and deeper insight</vt:lpstr>
      <vt:lpstr>Modeling Roles and Security</vt:lpstr>
      <vt:lpstr>Granular, task-based permissions</vt:lpstr>
      <vt:lpstr>Associating permissions</vt:lpstr>
      <vt:lpstr>Lesson 2: Flexible in places, rigid in others</vt:lpstr>
      <vt:lpstr>The File Management Problem</vt:lpstr>
      <vt:lpstr>Modeling Flexible Workflows</vt:lpstr>
      <vt:lpstr>Modeling Flexible Workflows</vt:lpstr>
      <vt:lpstr>Modeling Flexible Workflows</vt:lpstr>
      <vt:lpstr>Modeling Flexible Workflows</vt:lpstr>
      <vt:lpstr>Driving work via queues</vt:lpstr>
      <vt:lpstr>Lesson 3: Sometimes the model is a step up from the model</vt:lpstr>
      <vt:lpstr>First step to sanity: Collapse layers</vt:lpstr>
      <vt:lpstr>Web App Characteristics</vt:lpstr>
      <vt:lpstr>Modeling requests</vt:lpstr>
      <vt:lpstr>Modeling requests with MediatR</vt:lpstr>
      <vt:lpstr>Ditching patterns</vt:lpstr>
      <vt:lpstr>Ditching abstractions</vt:lpstr>
      <vt:lpstr>Organize by feature</vt:lpstr>
      <vt:lpstr>Lesson 4: Don’t blindly follow pattern advice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Dealing with others</vt:lpstr>
      <vt:lpstr>Lesson 5: Microservices and anti-corruption layers are your friend</vt:lpstr>
      <vt:lpstr>Final tally</vt:lpstr>
      <vt:lpstr>PowerPoint Presentation</vt:lpstr>
      <vt:lpstr>PowerPoint Presentation</vt:lpstr>
      <vt:lpstr>Domain-Driven Design: The Good Parts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124</cp:revision>
  <dcterms:created xsi:type="dcterms:W3CDTF">2014-12-03T11:14:03Z</dcterms:created>
  <dcterms:modified xsi:type="dcterms:W3CDTF">2018-01-12T17:13:28Z</dcterms:modified>
</cp:coreProperties>
</file>